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sldIdLst>
    <p:sldId id="256" r:id="rId2"/>
    <p:sldId id="257" r:id="rId3"/>
    <p:sldId id="267" r:id="rId4"/>
    <p:sldId id="258" r:id="rId5"/>
    <p:sldId id="259" r:id="rId6"/>
    <p:sldId id="261" r:id="rId7"/>
    <p:sldId id="263" r:id="rId8"/>
    <p:sldId id="268" r:id="rId9"/>
    <p:sldId id="269" r:id="rId10"/>
    <p:sldId id="270" r:id="rId11"/>
    <p:sldId id="264" r:id="rId12"/>
    <p:sldId id="265"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41" autoAdjust="0"/>
  </p:normalViewPr>
  <p:slideViewPr>
    <p:cSldViewPr snapToGrid="0">
      <p:cViewPr varScale="1">
        <p:scale>
          <a:sx n="123" d="100"/>
          <a:sy n="123" d="100"/>
        </p:scale>
        <p:origin x="114"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1/19/2022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526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902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7531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20708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34506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47956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79560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191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622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4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90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713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16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419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864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02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889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B1C6-BF8F-4481-8AB2-603A1C8A906A}" type="datetimeFigureOut">
              <a:rPr lang="en-US" smtClean="0"/>
              <a:t>1/19/2022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502711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hyperlink" Target="https://tinyurl.com/elec7th"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863702" y="676316"/>
            <a:ext cx="9755187" cy="3190421"/>
          </a:xfrm>
        </p:spPr>
        <p:txBody>
          <a:bodyPr>
            <a:normAutofit/>
          </a:bodyPr>
          <a:lstStyle/>
          <a:p>
            <a:pPr algn="ctr"/>
            <a:r>
              <a:rPr lang="en-US" b="1" dirty="0">
                <a:latin typeface="Arial Rounded MT Bold" panose="020F0704030504030204" pitchFamily="34" charset="0"/>
              </a:rPr>
              <a:t>Electives Request</a:t>
            </a:r>
            <a:br>
              <a:rPr lang="en-US" b="1" dirty="0">
                <a:latin typeface="Arial Rounded MT Bold" panose="020F0704030504030204" pitchFamily="34" charset="0"/>
              </a:rPr>
            </a:br>
            <a:r>
              <a:rPr lang="en-US" b="1" dirty="0">
                <a:latin typeface="Arial Rounded MT Bold" panose="020F0704030504030204" pitchFamily="34" charset="0"/>
              </a:rPr>
              <a:t>Process for Incoming</a:t>
            </a:r>
            <a:br>
              <a:rPr lang="en-US" b="1" dirty="0">
                <a:latin typeface="Arial Rounded MT Bold" panose="020F0704030504030204" pitchFamily="34" charset="0"/>
              </a:rPr>
            </a:br>
            <a:r>
              <a:rPr lang="en-US" b="1" dirty="0">
                <a:latin typeface="Arial Rounded MT Bold" panose="020F0704030504030204" pitchFamily="34" charset="0"/>
              </a:rPr>
              <a:t> 7</a:t>
            </a:r>
            <a:r>
              <a:rPr lang="en-US" b="1" baseline="30000" dirty="0">
                <a:latin typeface="Arial Rounded MT Bold" panose="020F0704030504030204" pitchFamily="34" charset="0"/>
              </a:rPr>
              <a:t>th</a:t>
            </a:r>
            <a:r>
              <a:rPr lang="en-US" b="1" dirty="0">
                <a:latin typeface="Arial Rounded MT Bold" panose="020F0704030504030204" pitchFamily="34" charset="0"/>
              </a:rPr>
              <a:t> Graders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98630" y="5789909"/>
            <a:ext cx="609600" cy="609600"/>
          </a:xfrm>
          <a:prstGeom prst="rect">
            <a:avLst/>
          </a:prstGeom>
        </p:spPr>
      </p:pic>
    </p:spTree>
    <p:extLst>
      <p:ext uri="{BB962C8B-B14F-4D97-AF65-F5344CB8AC3E}">
        <p14:creationId xmlns:p14="http://schemas.microsoft.com/office/powerpoint/2010/main" val="2406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Arial Rounded MT Bold" panose="020F0704030504030204" pitchFamily="34" charset="0"/>
              </a:rPr>
              <a:t>Step 6: When you are done selecting your choices, hit submit</a:t>
            </a:r>
          </a:p>
        </p:txBody>
      </p:sp>
      <p:pic>
        <p:nvPicPr>
          <p:cNvPr id="10" name="Content Placeholder 9"/>
          <p:cNvPicPr>
            <a:picLocks noGrp="1" noChangeAspect="1"/>
          </p:cNvPicPr>
          <p:nvPr>
            <p:ph idx="1"/>
          </p:nvPr>
        </p:nvPicPr>
        <p:blipFill>
          <a:blip r:embed="rId4"/>
          <a:stretch>
            <a:fillRect/>
          </a:stretch>
        </p:blipFill>
        <p:spPr>
          <a:xfrm>
            <a:off x="2355742" y="2705746"/>
            <a:ext cx="7175716" cy="3124200"/>
          </a:xfrm>
          <a:prstGeom prst="rect">
            <a:avLst/>
          </a:prstGeom>
        </p:spPr>
      </p:pic>
      <p:sp>
        <p:nvSpPr>
          <p:cNvPr id="11" name="Right Arrow 10"/>
          <p:cNvSpPr/>
          <p:nvPr/>
        </p:nvSpPr>
        <p:spPr>
          <a:xfrm>
            <a:off x="1193369" y="4533254"/>
            <a:ext cx="237124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5383" y="5689169"/>
            <a:ext cx="609600" cy="609600"/>
          </a:xfrm>
          <a:prstGeom prst="rect">
            <a:avLst/>
          </a:prstGeom>
        </p:spPr>
      </p:pic>
    </p:spTree>
    <p:extLst>
      <p:ext uri="{BB962C8B-B14F-4D97-AF65-F5344CB8AC3E}">
        <p14:creationId xmlns:p14="http://schemas.microsoft.com/office/powerpoint/2010/main" val="18677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91" y="273677"/>
            <a:ext cx="10396882" cy="846786"/>
          </a:xfrm>
        </p:spPr>
        <p:txBody>
          <a:bodyPr/>
          <a:lstStyle/>
          <a:p>
            <a:pPr algn="ctr"/>
            <a:r>
              <a:rPr lang="en-US" u="sng" dirty="0">
                <a:solidFill>
                  <a:srgbClr val="002060"/>
                </a:solidFill>
                <a:latin typeface="Arial Rounded MT Bold" panose="020F0704030504030204" pitchFamily="34" charset="0"/>
              </a:rPr>
              <a:t>FAQ’s</a:t>
            </a:r>
          </a:p>
        </p:txBody>
      </p:sp>
      <p:sp>
        <p:nvSpPr>
          <p:cNvPr id="3" name="Content Placeholder 2"/>
          <p:cNvSpPr>
            <a:spLocks noGrp="1"/>
          </p:cNvSpPr>
          <p:nvPr>
            <p:ph idx="1"/>
          </p:nvPr>
        </p:nvSpPr>
        <p:spPr>
          <a:xfrm>
            <a:off x="1893194" y="1790163"/>
            <a:ext cx="9251707" cy="4713668"/>
          </a:xfrm>
        </p:spPr>
        <p:txBody>
          <a:bodyPr>
            <a:normAutofit fontScale="85000" lnSpcReduction="10000"/>
          </a:bodyPr>
          <a:lstStyle/>
          <a:p>
            <a:pPr marL="0" indent="0">
              <a:buNone/>
            </a:pPr>
            <a:r>
              <a:rPr lang="en-US" b="1" dirty="0">
                <a:solidFill>
                  <a:srgbClr val="0070C0"/>
                </a:solidFill>
                <a:latin typeface="Arial Rounded MT Bold" panose="020F0704030504030204" pitchFamily="34" charset="0"/>
              </a:rPr>
              <a:t>1.  Do I have to specify what Band, Chorus, Orchestra, or Art class I would like to be in?</a:t>
            </a:r>
          </a:p>
          <a:p>
            <a:pPr marL="0" indent="0">
              <a:buNone/>
            </a:pPr>
            <a:r>
              <a:rPr lang="en-US" dirty="0">
                <a:latin typeface="Arial Rounded MT Bold" panose="020F0704030504030204" pitchFamily="34" charset="0"/>
              </a:rPr>
              <a:t> -No.  If you are currently in one of those classes, your teachers will let your counselor know what level you should be registered for.</a:t>
            </a:r>
          </a:p>
          <a:p>
            <a:pPr marL="0" indent="0">
              <a:buNone/>
            </a:pPr>
            <a:r>
              <a:rPr lang="en-US" b="1" dirty="0">
                <a:solidFill>
                  <a:srgbClr val="0070C0"/>
                </a:solidFill>
                <a:latin typeface="Arial Rounded MT Bold" panose="020F0704030504030204" pitchFamily="34" charset="0"/>
              </a:rPr>
              <a:t>2.  Do I have to take Fitness?</a:t>
            </a:r>
          </a:p>
          <a:p>
            <a:pPr marL="0" indent="0">
              <a:buNone/>
            </a:pPr>
            <a:r>
              <a:rPr lang="en-US" dirty="0">
                <a:latin typeface="Arial Rounded MT Bold" panose="020F0704030504030204" pitchFamily="34" charset="0"/>
              </a:rPr>
              <a:t>-Yes.  Fitness is a requirement for Middle School.  See your counselor for more details.</a:t>
            </a:r>
          </a:p>
          <a:p>
            <a:pPr marL="0" indent="0">
              <a:buNone/>
            </a:pPr>
            <a:r>
              <a:rPr lang="en-US" b="1" dirty="0">
                <a:solidFill>
                  <a:srgbClr val="0070C0"/>
                </a:solidFill>
                <a:latin typeface="Arial Rounded MT Bold" panose="020F0704030504030204" pitchFamily="34" charset="0"/>
              </a:rPr>
              <a:t>3.  Do I need to wait for my parents to do this?</a:t>
            </a:r>
          </a:p>
          <a:p>
            <a:pPr marL="0" indent="0">
              <a:buNone/>
            </a:pPr>
            <a:r>
              <a:rPr lang="en-US" dirty="0">
                <a:latin typeface="Arial Rounded MT Bold" panose="020F0704030504030204" pitchFamily="34" charset="0"/>
              </a:rPr>
              <a:t>-We encourage you to discuss with your parents what your selections will be so they are aware.  This year we will not be doing the paper form, therefore is important that you discuss this with them.</a:t>
            </a:r>
          </a:p>
          <a:p>
            <a:pPr marL="0" indent="0">
              <a:buNone/>
            </a:pPr>
            <a:r>
              <a:rPr lang="en-US" b="1" dirty="0">
                <a:solidFill>
                  <a:srgbClr val="0070C0"/>
                </a:solidFill>
                <a:latin typeface="Arial Rounded MT Bold" panose="020F0704030504030204" pitchFamily="34" charset="0"/>
              </a:rPr>
              <a:t>4.  What if I change my mind after I complete the form?</a:t>
            </a:r>
          </a:p>
          <a:p>
            <a:pPr marL="0" indent="0">
              <a:buNone/>
            </a:pPr>
            <a:r>
              <a:rPr lang="en-US" dirty="0">
                <a:latin typeface="Arial Rounded MT Bold" panose="020F0704030504030204" pitchFamily="34" charset="0"/>
              </a:rPr>
              <a:t>-See your grade level counselor.</a:t>
            </a:r>
          </a:p>
          <a:p>
            <a:endParaRPr lang="en-US" dirty="0"/>
          </a:p>
          <a:p>
            <a:endParaRPr lang="en-US" dirty="0"/>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35301" y="5751162"/>
            <a:ext cx="609600" cy="609600"/>
          </a:xfrm>
          <a:prstGeom prst="rect">
            <a:avLst/>
          </a:prstGeom>
        </p:spPr>
      </p:pic>
    </p:spTree>
    <p:extLst>
      <p:ext uri="{BB962C8B-B14F-4D97-AF65-F5344CB8AC3E}">
        <p14:creationId xmlns:p14="http://schemas.microsoft.com/office/powerpoint/2010/main" val="17306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35040"/>
            <a:ext cx="10396882" cy="821028"/>
          </a:xfrm>
        </p:spPr>
        <p:txBody>
          <a:bodyPr>
            <a:normAutofit/>
          </a:bodyPr>
          <a:lstStyle/>
          <a:p>
            <a:pPr algn="ctr"/>
            <a:r>
              <a:rPr lang="en-US" b="1" dirty="0">
                <a:latin typeface="Arial Rounded MT Bold" panose="020F0704030504030204" pitchFamily="34" charset="0"/>
              </a:rPr>
              <a:t>FAQ</a:t>
            </a:r>
          </a:p>
        </p:txBody>
      </p:sp>
      <p:sp>
        <p:nvSpPr>
          <p:cNvPr id="3" name="Content Placeholder 2"/>
          <p:cNvSpPr>
            <a:spLocks noGrp="1"/>
          </p:cNvSpPr>
          <p:nvPr>
            <p:ph idx="1"/>
          </p:nvPr>
        </p:nvSpPr>
        <p:spPr>
          <a:xfrm>
            <a:off x="1893194" y="1056068"/>
            <a:ext cx="9187313" cy="5447763"/>
          </a:xfrm>
        </p:spPr>
        <p:txBody>
          <a:bodyPr>
            <a:normAutofit fontScale="92500" lnSpcReduction="20000"/>
          </a:bodyPr>
          <a:lstStyle/>
          <a:p>
            <a:pPr marL="0" indent="0">
              <a:buNone/>
            </a:pPr>
            <a:r>
              <a:rPr lang="en-US" b="1" dirty="0">
                <a:solidFill>
                  <a:srgbClr val="0070C0"/>
                </a:solidFill>
                <a:latin typeface="Arial Rounded MT Bold" panose="020F0704030504030204" pitchFamily="34" charset="0"/>
              </a:rPr>
              <a:t>5.  What if I do not submit a form?</a:t>
            </a:r>
          </a:p>
          <a:p>
            <a:pPr marL="0" indent="0">
              <a:buNone/>
            </a:pPr>
            <a:r>
              <a:rPr lang="en-US" dirty="0">
                <a:latin typeface="Arial Rounded MT Bold" panose="020F0704030504030204" pitchFamily="34" charset="0"/>
              </a:rPr>
              <a:t>-If you do not submit a form, your electives will be chosen for you. </a:t>
            </a:r>
          </a:p>
          <a:p>
            <a:pPr marL="0" indent="0">
              <a:buNone/>
            </a:pPr>
            <a:r>
              <a:rPr lang="en-US" b="1" dirty="0">
                <a:solidFill>
                  <a:srgbClr val="0070C0"/>
                </a:solidFill>
                <a:latin typeface="Arial Rounded MT Bold" panose="020F0704030504030204" pitchFamily="34" charset="0"/>
              </a:rPr>
              <a:t>6.  What if I don’t get my 1</a:t>
            </a:r>
            <a:r>
              <a:rPr lang="en-US" b="1" baseline="30000" dirty="0">
                <a:solidFill>
                  <a:srgbClr val="0070C0"/>
                </a:solidFill>
                <a:latin typeface="Arial Rounded MT Bold" panose="020F0704030504030204" pitchFamily="34" charset="0"/>
              </a:rPr>
              <a:t>st</a:t>
            </a:r>
            <a:r>
              <a:rPr lang="en-US" b="1" dirty="0">
                <a:solidFill>
                  <a:srgbClr val="0070C0"/>
                </a:solidFill>
                <a:latin typeface="Arial Rounded MT Bold" panose="020F0704030504030204" pitchFamily="34" charset="0"/>
              </a:rPr>
              <a:t> and 2</a:t>
            </a:r>
            <a:r>
              <a:rPr lang="en-US" b="1" baseline="30000" dirty="0">
                <a:solidFill>
                  <a:srgbClr val="0070C0"/>
                </a:solidFill>
                <a:latin typeface="Arial Rounded MT Bold" panose="020F0704030504030204" pitchFamily="34" charset="0"/>
              </a:rPr>
              <a:t>nd</a:t>
            </a:r>
            <a:r>
              <a:rPr lang="en-US" b="1" dirty="0">
                <a:solidFill>
                  <a:srgbClr val="0070C0"/>
                </a:solidFill>
                <a:latin typeface="Arial Rounded MT Bold" panose="020F0704030504030204" pitchFamily="34" charset="0"/>
              </a:rPr>
              <a:t> pick?</a:t>
            </a:r>
          </a:p>
          <a:p>
            <a:pPr marL="0" indent="0">
              <a:buNone/>
            </a:pPr>
            <a:r>
              <a:rPr lang="en-US" dirty="0">
                <a:latin typeface="Arial Rounded MT Bold" panose="020F0704030504030204" pitchFamily="34" charset="0"/>
              </a:rPr>
              <a:t>-Please understand that your academics will be selected first and then your electives. Counselors try  their very best to honor your 1</a:t>
            </a:r>
            <a:r>
              <a:rPr lang="en-US" baseline="30000" dirty="0">
                <a:latin typeface="Arial Rounded MT Bold" panose="020F0704030504030204" pitchFamily="34" charset="0"/>
              </a:rPr>
              <a:t>st</a:t>
            </a:r>
            <a:r>
              <a:rPr lang="en-US" dirty="0">
                <a:latin typeface="Arial Rounded MT Bold" panose="020F0704030504030204" pitchFamily="34" charset="0"/>
              </a:rPr>
              <a:t> or 2</a:t>
            </a:r>
            <a:r>
              <a:rPr lang="en-US" baseline="30000" dirty="0">
                <a:latin typeface="Arial Rounded MT Bold" panose="020F0704030504030204" pitchFamily="34" charset="0"/>
              </a:rPr>
              <a:t>nd</a:t>
            </a:r>
            <a:r>
              <a:rPr lang="en-US" dirty="0">
                <a:latin typeface="Arial Rounded MT Bold" panose="020F0704030504030204" pitchFamily="34" charset="0"/>
              </a:rPr>
              <a:t> choice.   The other elective will be one of the other ones you listed.  This is why is important that you take your time to carefully select your choices. Keep in mind that ELECTIVES offerings are subject to change.</a:t>
            </a:r>
          </a:p>
          <a:p>
            <a:pPr marL="0" indent="0">
              <a:buNone/>
            </a:pPr>
            <a:r>
              <a:rPr lang="en-US" b="1" dirty="0">
                <a:solidFill>
                  <a:srgbClr val="0070C0"/>
                </a:solidFill>
                <a:latin typeface="Arial Rounded MT Bold" panose="020F0704030504030204" pitchFamily="34" charset="0"/>
              </a:rPr>
              <a:t>7.  Do I have to fill out a form if we are moving?</a:t>
            </a:r>
          </a:p>
          <a:p>
            <a:pPr marL="0" indent="0">
              <a:buNone/>
            </a:pPr>
            <a:r>
              <a:rPr lang="en-US" dirty="0">
                <a:latin typeface="Arial Rounded MT Bold" panose="020F0704030504030204" pitchFamily="34" charset="0"/>
              </a:rPr>
              <a:t>-Yes, just in case plans change.</a:t>
            </a:r>
          </a:p>
          <a:p>
            <a:pPr marL="0" indent="0">
              <a:buNone/>
            </a:pPr>
            <a:r>
              <a:rPr lang="en-US" b="1" dirty="0">
                <a:solidFill>
                  <a:srgbClr val="0070C0"/>
                </a:solidFill>
                <a:latin typeface="Arial Rounded MT Bold" panose="020F0704030504030204" pitchFamily="34" charset="0"/>
              </a:rPr>
              <a:t>8.  When do I have to submit the form?</a:t>
            </a:r>
          </a:p>
          <a:p>
            <a:pPr marL="0" indent="0">
              <a:buNone/>
            </a:pPr>
            <a:r>
              <a:rPr lang="en-US" dirty="0">
                <a:latin typeface="Arial Rounded MT Bold" panose="020F0704030504030204" pitchFamily="34" charset="0"/>
              </a:rPr>
              <a:t>-Forms are due on February 11</a:t>
            </a:r>
            <a:r>
              <a:rPr lang="en-US" baseline="30000" dirty="0">
                <a:latin typeface="Arial Rounded MT Bold" panose="020F0704030504030204" pitchFamily="34" charset="0"/>
              </a:rPr>
              <a:t>th</a:t>
            </a:r>
            <a:r>
              <a:rPr lang="en-US" dirty="0">
                <a:latin typeface="Arial Rounded MT Bold" panose="020F0704030504030204" pitchFamily="34" charset="0"/>
              </a:rPr>
              <a:t>, 2022. You may turn it in as soon as you complete it. Make sure your sit with your parents and they are aware of your selections.</a:t>
            </a:r>
          </a:p>
        </p:txBody>
      </p:sp>
      <p:pic>
        <p:nvPicPr>
          <p:cNvPr id="4" name="Recorded Sound">
            <a:hlinkClick r:id="" action="ppaction://media"/>
            <a:extLst>
              <a:ext uri="{FF2B5EF4-FFF2-40B4-BE49-F238E27FC236}">
                <a16:creationId xmlns:a16="http://schemas.microsoft.com/office/drawing/2014/main" id="{ACA78087-6B3E-4BC3-82BA-3EA1E66CEA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0507" y="5894231"/>
            <a:ext cx="609600" cy="609600"/>
          </a:xfrm>
          <a:prstGeom prst="rect">
            <a:avLst/>
          </a:prstGeom>
        </p:spPr>
      </p:pic>
    </p:spTree>
    <p:extLst>
      <p:ext uri="{BB962C8B-B14F-4D97-AF65-F5344CB8AC3E}">
        <p14:creationId xmlns:p14="http://schemas.microsoft.com/office/powerpoint/2010/main" val="22595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Black" panose="020B0A04020102020204" pitchFamily="34" charset="0"/>
              </a:rPr>
              <a:t>Questions????</a:t>
            </a:r>
          </a:p>
        </p:txBody>
      </p:sp>
      <p:sp>
        <p:nvSpPr>
          <p:cNvPr id="8" name="Content Placeholder 7"/>
          <p:cNvSpPr>
            <a:spLocks noGrp="1"/>
          </p:cNvSpPr>
          <p:nvPr>
            <p:ph sz="half" idx="1"/>
          </p:nvPr>
        </p:nvSpPr>
        <p:spPr>
          <a:xfrm>
            <a:off x="1484312" y="2666999"/>
            <a:ext cx="5241952" cy="3124201"/>
          </a:xfrm>
        </p:spPr>
        <p:txBody>
          <a:bodyPr/>
          <a:lstStyle/>
          <a:p>
            <a:pPr marL="0" indent="0">
              <a:buNone/>
            </a:pPr>
            <a:r>
              <a:rPr lang="en-US" dirty="0"/>
              <a:t>		</a:t>
            </a:r>
            <a:endParaRPr lang="en-US" sz="2400" dirty="0"/>
          </a:p>
        </p:txBody>
      </p:sp>
      <p:pic>
        <p:nvPicPr>
          <p:cNvPr id="9" name="Content Placeholder 5" descr="Question Mark Frequently · Free vector graphic on Pixabay"/>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11054" y="2552699"/>
            <a:ext cx="3124200" cy="3124200"/>
          </a:xfrm>
        </p:spPr>
      </p:pic>
      <p:pic>
        <p:nvPicPr>
          <p:cNvPr id="2" name="Recorded Sound">
            <a:hlinkClick r:id="" action="ppaction://media"/>
            <a:extLst>
              <a:ext uri="{FF2B5EF4-FFF2-40B4-BE49-F238E27FC236}">
                <a16:creationId xmlns:a16="http://schemas.microsoft.com/office/drawing/2014/main" id="{487BB0C0-9396-4645-AD09-A5F6B41A64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7410" y="5867400"/>
            <a:ext cx="609600" cy="609600"/>
          </a:xfrm>
          <a:prstGeom prst="rect">
            <a:avLst/>
          </a:prstGeom>
        </p:spPr>
      </p:pic>
    </p:spTree>
    <p:extLst>
      <p:ext uri="{BB962C8B-B14F-4D97-AF65-F5344CB8AC3E}">
        <p14:creationId xmlns:p14="http://schemas.microsoft.com/office/powerpoint/2010/main" val="2139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386" y="296214"/>
            <a:ext cx="10018713" cy="824248"/>
          </a:xfrm>
        </p:spPr>
        <p:txBody>
          <a:bodyPr>
            <a:normAutofit fontScale="90000"/>
          </a:bodyPr>
          <a:lstStyle/>
          <a:p>
            <a:pPr algn="ctr"/>
            <a:r>
              <a:rPr lang="en-US" sz="4400" b="1" dirty="0">
                <a:solidFill>
                  <a:srgbClr val="002060"/>
                </a:solidFill>
                <a:latin typeface="Arial Rounded MT Bold" panose="020F0704030504030204" pitchFamily="34" charset="0"/>
              </a:rPr>
              <a:t>Step 1: Course Guide </a:t>
            </a:r>
            <a:br>
              <a:rPr lang="en-US" dirty="0"/>
            </a:br>
            <a:endParaRPr lang="en-US" dirty="0"/>
          </a:p>
        </p:txBody>
      </p:sp>
      <p:sp>
        <p:nvSpPr>
          <p:cNvPr id="3" name="Content Placeholder 2"/>
          <p:cNvSpPr>
            <a:spLocks noGrp="1"/>
          </p:cNvSpPr>
          <p:nvPr>
            <p:ph idx="1"/>
          </p:nvPr>
        </p:nvSpPr>
        <p:spPr>
          <a:xfrm>
            <a:off x="1612220" y="693742"/>
            <a:ext cx="9483527" cy="4990778"/>
          </a:xfrm>
        </p:spPr>
        <p:txBody>
          <a:bodyPr/>
          <a:lstStyle/>
          <a:p>
            <a:r>
              <a:rPr lang="en-US" sz="2800" dirty="0">
                <a:latin typeface="Arial Rounded MT Bold" panose="020F0704030504030204" pitchFamily="34" charset="0"/>
              </a:rPr>
              <a:t>View the Course Guide on the AMS website under the Guidance tab. </a:t>
            </a:r>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3299" y="5890648"/>
            <a:ext cx="609600" cy="609600"/>
          </a:xfrm>
          <a:prstGeom prst="rect">
            <a:avLst/>
          </a:prstGeom>
        </p:spPr>
      </p:pic>
      <p:pic>
        <p:nvPicPr>
          <p:cNvPr id="5" name="Picture 4">
            <a:extLst>
              <a:ext uri="{FF2B5EF4-FFF2-40B4-BE49-F238E27FC236}">
                <a16:creationId xmlns:a16="http://schemas.microsoft.com/office/drawing/2014/main" id="{A1F915DE-283E-4906-9895-71F544420881}"/>
              </a:ext>
            </a:extLst>
          </p:cNvPr>
          <p:cNvPicPr>
            <a:picLocks noChangeAspect="1"/>
          </p:cNvPicPr>
          <p:nvPr/>
        </p:nvPicPr>
        <p:blipFill>
          <a:blip r:embed="rId5"/>
          <a:stretch>
            <a:fillRect/>
          </a:stretch>
        </p:blipFill>
        <p:spPr>
          <a:xfrm>
            <a:off x="1612219" y="2205343"/>
            <a:ext cx="9018838" cy="4195457"/>
          </a:xfrm>
          <a:prstGeom prst="rect">
            <a:avLst/>
          </a:prstGeom>
        </p:spPr>
      </p:pic>
      <p:sp>
        <p:nvSpPr>
          <p:cNvPr id="10" name="Right Arrow 7">
            <a:extLst>
              <a:ext uri="{FF2B5EF4-FFF2-40B4-BE49-F238E27FC236}">
                <a16:creationId xmlns:a16="http://schemas.microsoft.com/office/drawing/2014/main" id="{E2CFA0EB-99CE-4CBC-9CBB-B2CBC21EE90B}"/>
              </a:ext>
            </a:extLst>
          </p:cNvPr>
          <p:cNvSpPr/>
          <p:nvPr/>
        </p:nvSpPr>
        <p:spPr>
          <a:xfrm>
            <a:off x="3314648" y="3210812"/>
            <a:ext cx="2112541" cy="5894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6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591" y="243840"/>
            <a:ext cx="10018713" cy="1249679"/>
          </a:xfrm>
        </p:spPr>
        <p:txBody>
          <a:bodyPr/>
          <a:lstStyle/>
          <a:p>
            <a:r>
              <a:rPr lang="en-US" b="1" dirty="0">
                <a:solidFill>
                  <a:srgbClr val="002060"/>
                </a:solidFill>
                <a:latin typeface="Arial Rounded MT Bold" panose="020F0704030504030204" pitchFamily="34" charset="0"/>
              </a:rPr>
              <a:t>Course Descriptions- Core Classes </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1105" y="6068877"/>
            <a:ext cx="609600" cy="609600"/>
          </a:xfrm>
          <a:prstGeom prst="rect">
            <a:avLst/>
          </a:prstGeom>
        </p:spPr>
      </p:pic>
      <p:pic>
        <p:nvPicPr>
          <p:cNvPr id="8" name="Picture 7">
            <a:extLst>
              <a:ext uri="{FF2B5EF4-FFF2-40B4-BE49-F238E27FC236}">
                <a16:creationId xmlns:a16="http://schemas.microsoft.com/office/drawing/2014/main" id="{1A6F3F3A-65A9-4E0D-8C1D-62B40B72B7A1}"/>
              </a:ext>
            </a:extLst>
          </p:cNvPr>
          <p:cNvPicPr>
            <a:picLocks noChangeAspect="1"/>
          </p:cNvPicPr>
          <p:nvPr/>
        </p:nvPicPr>
        <p:blipFill>
          <a:blip r:embed="rId5"/>
          <a:stretch>
            <a:fillRect/>
          </a:stretch>
        </p:blipFill>
        <p:spPr>
          <a:xfrm>
            <a:off x="2216258" y="1278611"/>
            <a:ext cx="7632915" cy="5246176"/>
          </a:xfrm>
          <a:prstGeom prst="rect">
            <a:avLst/>
          </a:prstGeom>
        </p:spPr>
      </p:pic>
    </p:spTree>
    <p:extLst>
      <p:ext uri="{BB962C8B-B14F-4D97-AF65-F5344CB8AC3E}">
        <p14:creationId xmlns:p14="http://schemas.microsoft.com/office/powerpoint/2010/main" val="21360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4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35281"/>
            <a:ext cx="10018713" cy="1207394"/>
          </a:xfrm>
        </p:spPr>
        <p:txBody>
          <a:bodyPr>
            <a:normAutofit/>
          </a:bodyPr>
          <a:lstStyle/>
          <a:p>
            <a:r>
              <a:rPr lang="en-US" b="1" dirty="0">
                <a:solidFill>
                  <a:srgbClr val="002060"/>
                </a:solidFill>
                <a:latin typeface="Arial Rounded MT Bold" panose="020F0704030504030204" pitchFamily="34" charset="0"/>
              </a:rPr>
              <a:t>Course Descriptions- Electives</a:t>
            </a:r>
          </a:p>
        </p:txBody>
      </p:sp>
      <p:pic>
        <p:nvPicPr>
          <p:cNvPr id="4" name="Content Placeholder 3"/>
          <p:cNvPicPr>
            <a:picLocks noGrp="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2453640" y="1310640"/>
            <a:ext cx="8473440" cy="521208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017520" y="3169920"/>
            <a:ext cx="4221480" cy="609600"/>
          </a:xfrm>
          <a:prstGeom prst="rect">
            <a:avLst/>
          </a:prstGeom>
          <a:noFill/>
          <a:ln w="28575">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7520" y="4953000"/>
            <a:ext cx="4221480" cy="609600"/>
          </a:xfrm>
          <a:prstGeom prst="rect">
            <a:avLst/>
          </a:prstGeom>
          <a:noFill/>
          <a:ln w="28575">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22617" y="5913120"/>
            <a:ext cx="609600" cy="609600"/>
          </a:xfrm>
          <a:prstGeom prst="rect">
            <a:avLst/>
          </a:prstGeom>
        </p:spPr>
      </p:pic>
    </p:spTree>
    <p:extLst>
      <p:ext uri="{BB962C8B-B14F-4D97-AF65-F5344CB8AC3E}">
        <p14:creationId xmlns:p14="http://schemas.microsoft.com/office/powerpoint/2010/main" val="19645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4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1820"/>
            <a:ext cx="10018713" cy="965915"/>
          </a:xfrm>
        </p:spPr>
        <p:txBody>
          <a:bodyPr/>
          <a:lstStyle/>
          <a:p>
            <a:pPr algn="ctr"/>
            <a:r>
              <a:rPr lang="en-US" b="1" dirty="0">
                <a:solidFill>
                  <a:srgbClr val="002060"/>
                </a:solidFill>
                <a:latin typeface="Arial Rounded MT Bold" panose="020F0704030504030204" pitchFamily="34" charset="0"/>
              </a:rPr>
              <a:t>Step 2: Access the Registration Form </a:t>
            </a:r>
          </a:p>
        </p:txBody>
      </p:sp>
      <p:sp>
        <p:nvSpPr>
          <p:cNvPr id="3" name="Content Placeholder 2"/>
          <p:cNvSpPr>
            <a:spLocks noGrp="1"/>
          </p:cNvSpPr>
          <p:nvPr>
            <p:ph idx="1"/>
          </p:nvPr>
        </p:nvSpPr>
        <p:spPr>
          <a:xfrm>
            <a:off x="1325880" y="1965960"/>
            <a:ext cx="9754627" cy="4125747"/>
          </a:xfrm>
        </p:spPr>
        <p:txBody>
          <a:bodyPr>
            <a:normAutofit fontScale="70000" lnSpcReduction="20000"/>
          </a:bodyPr>
          <a:lstStyle/>
          <a:p>
            <a:r>
              <a:rPr lang="en-US" sz="3100" dirty="0">
                <a:latin typeface="Arial Rounded MT Bold" panose="020F0704030504030204" pitchFamily="34" charset="0"/>
              </a:rPr>
              <a:t>Using the link below, access the online registration form to select your elective choices.  The link will also be available on our school website. Make sure you access the form for the </a:t>
            </a:r>
            <a:r>
              <a:rPr lang="en-US" sz="3100" u="sng" dirty="0">
                <a:solidFill>
                  <a:srgbClr val="0070C0"/>
                </a:solidFill>
                <a:latin typeface="Arial Rounded MT Bold" panose="020F0704030504030204" pitchFamily="34" charset="0"/>
              </a:rPr>
              <a:t>grade level you will be in next school year</a:t>
            </a:r>
            <a:r>
              <a:rPr lang="en-US" sz="3100" u="sng" dirty="0">
                <a:latin typeface="Arial Rounded MT Bold" panose="020F0704030504030204" pitchFamily="34" charset="0"/>
              </a:rPr>
              <a:t>.    </a:t>
            </a:r>
          </a:p>
          <a:p>
            <a:pPr marL="0" indent="0">
              <a:buNone/>
            </a:pPr>
            <a:r>
              <a:rPr lang="en-US" sz="3100" dirty="0">
                <a:latin typeface="Arial Rounded MT Bold" panose="020F0704030504030204" pitchFamily="34" charset="0"/>
              </a:rPr>
              <a:t>     </a:t>
            </a:r>
          </a:p>
          <a:p>
            <a:r>
              <a:rPr lang="en-US" sz="3100" dirty="0">
                <a:latin typeface="Arial Rounded MT Bold" panose="020F0704030504030204" pitchFamily="34" charset="0"/>
              </a:rPr>
              <a:t>	7</a:t>
            </a:r>
            <a:r>
              <a:rPr lang="en-US" sz="3100" baseline="30000" dirty="0">
                <a:latin typeface="Arial Rounded MT Bold" panose="020F0704030504030204" pitchFamily="34" charset="0"/>
              </a:rPr>
              <a:t>th</a:t>
            </a:r>
            <a:r>
              <a:rPr lang="en-US" sz="3100" dirty="0">
                <a:latin typeface="Arial Rounded MT Bold" panose="020F0704030504030204" pitchFamily="34" charset="0"/>
              </a:rPr>
              <a:t> grade</a:t>
            </a:r>
            <a:r>
              <a:rPr lang="en-US" sz="5200" dirty="0">
                <a:latin typeface="Arial Rounded MT Bold" panose="020F0704030504030204" pitchFamily="34" charset="0"/>
              </a:rPr>
              <a:t>:  </a:t>
            </a:r>
            <a:r>
              <a:rPr lang="en-US" sz="7000" u="sng" dirty="0">
                <a:hlinkClick r:id="rId4"/>
              </a:rPr>
              <a:t>https://tinyurl.com/elec7th</a:t>
            </a:r>
            <a:endParaRPr lang="en-US" sz="7000" dirty="0"/>
          </a:p>
          <a:p>
            <a:endParaRPr lang="en-US" sz="5200" dirty="0"/>
          </a:p>
          <a:p>
            <a:r>
              <a:rPr lang="en-US" sz="3100" dirty="0">
                <a:latin typeface="Arial Rounded MT Bold" panose="020F0704030504030204" pitchFamily="34" charset="0"/>
              </a:rPr>
              <a:t>The form can be completed &amp; submitted at home or at school, although we encourage you to discuss your course selection with your parents.</a:t>
            </a:r>
          </a:p>
          <a:p>
            <a:pPr marL="0" indent="0">
              <a:buNone/>
            </a:pPr>
            <a:endParaRPr lang="en-US" dirty="0"/>
          </a:p>
          <a:p>
            <a:pPr marL="0" indent="0">
              <a:buNone/>
            </a:pPr>
            <a:endParaRPr lang="en-US" dirty="0"/>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14129" y="5890648"/>
            <a:ext cx="609600" cy="609600"/>
          </a:xfrm>
          <a:prstGeom prst="rect">
            <a:avLst/>
          </a:prstGeom>
        </p:spPr>
      </p:pic>
    </p:spTree>
    <p:extLst>
      <p:ext uri="{BB962C8B-B14F-4D97-AF65-F5344CB8AC3E}">
        <p14:creationId xmlns:p14="http://schemas.microsoft.com/office/powerpoint/2010/main" val="15209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91" y="182880"/>
            <a:ext cx="10018713" cy="1752599"/>
          </a:xfrm>
        </p:spPr>
        <p:txBody>
          <a:bodyPr/>
          <a:lstStyle/>
          <a:p>
            <a:r>
              <a:rPr lang="en-US" b="1" dirty="0">
                <a:solidFill>
                  <a:srgbClr val="002060"/>
                </a:solidFill>
                <a:latin typeface="Arial Rounded MT Bold" panose="020F0704030504030204" pitchFamily="34" charset="0"/>
              </a:rPr>
              <a:t>Step 3: Read Important Information  Including Due Date</a:t>
            </a:r>
          </a:p>
        </p:txBody>
      </p:sp>
      <p:sp>
        <p:nvSpPr>
          <p:cNvPr id="3" name="Content Placeholder 2"/>
          <p:cNvSpPr>
            <a:spLocks noGrp="1"/>
          </p:cNvSpPr>
          <p:nvPr>
            <p:ph idx="1"/>
          </p:nvPr>
        </p:nvSpPr>
        <p:spPr>
          <a:xfrm>
            <a:off x="10448367" y="2755988"/>
            <a:ext cx="2397594" cy="2594302"/>
          </a:xfrm>
        </p:spPr>
        <p:txBody>
          <a:bodyPr>
            <a:normAutofit/>
          </a:bodyPr>
          <a:lstStyle/>
          <a:p>
            <a:pPr marL="0" indent="0">
              <a:buNone/>
            </a:pPr>
            <a:endParaRPr lang="en-US" sz="3600" dirty="0"/>
          </a:p>
          <a:p>
            <a:endParaRPr lang="en-US" sz="3600" dirty="0"/>
          </a:p>
          <a:p>
            <a:endParaRPr lang="en-US" sz="3600" dirty="0"/>
          </a:p>
          <a:p>
            <a:endParaRPr lang="en-US" dirty="0"/>
          </a:p>
        </p:txBody>
      </p:sp>
      <p:pic>
        <p:nvPicPr>
          <p:cNvPr id="5" name="Picture 4">
            <a:extLst>
              <a:ext uri="{FF2B5EF4-FFF2-40B4-BE49-F238E27FC236}">
                <a16:creationId xmlns:a16="http://schemas.microsoft.com/office/drawing/2014/main" id="{EECBBC5E-8E66-4342-8FC1-FFC6ABCDB9B8}"/>
              </a:ext>
            </a:extLst>
          </p:cNvPr>
          <p:cNvPicPr>
            <a:picLocks noChangeAspect="1"/>
          </p:cNvPicPr>
          <p:nvPr/>
        </p:nvPicPr>
        <p:blipFill>
          <a:blip r:embed="rId4"/>
          <a:stretch>
            <a:fillRect/>
          </a:stretch>
        </p:blipFill>
        <p:spPr>
          <a:xfrm>
            <a:off x="2733305" y="1873045"/>
            <a:ext cx="7421011" cy="4713890"/>
          </a:xfrm>
          <a:prstGeom prst="rect">
            <a:avLst/>
          </a:prstGeom>
        </p:spPr>
      </p:pic>
      <p:sp>
        <p:nvSpPr>
          <p:cNvPr id="11" name="Right Arrow 7">
            <a:extLst>
              <a:ext uri="{FF2B5EF4-FFF2-40B4-BE49-F238E27FC236}">
                <a16:creationId xmlns:a16="http://schemas.microsoft.com/office/drawing/2014/main" id="{509583E3-8560-4C22-84F5-E40B5230376D}"/>
              </a:ext>
            </a:extLst>
          </p:cNvPr>
          <p:cNvSpPr/>
          <p:nvPr/>
        </p:nvSpPr>
        <p:spPr>
          <a:xfrm>
            <a:off x="1950973" y="3271345"/>
            <a:ext cx="237124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a:extLst>
              <a:ext uri="{FF2B5EF4-FFF2-40B4-BE49-F238E27FC236}">
                <a16:creationId xmlns:a16="http://schemas.microsoft.com/office/drawing/2014/main" id="{3470CE09-90ED-4F28-98B4-E5C53388A5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8030" y="5930038"/>
            <a:ext cx="609600" cy="609600"/>
          </a:xfrm>
          <a:prstGeom prst="rect">
            <a:avLst/>
          </a:prstGeom>
        </p:spPr>
      </p:pic>
    </p:spTree>
    <p:extLst>
      <p:ext uri="{BB962C8B-B14F-4D97-AF65-F5344CB8AC3E}">
        <p14:creationId xmlns:p14="http://schemas.microsoft.com/office/powerpoint/2010/main" val="12959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53831" y="365761"/>
            <a:ext cx="10018713" cy="1341120"/>
          </a:xfrm>
        </p:spPr>
        <p:txBody>
          <a:bodyPr/>
          <a:lstStyle/>
          <a:p>
            <a:r>
              <a:rPr lang="en-US" b="1" dirty="0">
                <a:solidFill>
                  <a:srgbClr val="002060"/>
                </a:solidFill>
                <a:latin typeface="Arial Rounded MT Bold" panose="020F0704030504030204" pitchFamily="34" charset="0"/>
              </a:rPr>
              <a:t>Step 4: Enter Your Information</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708" r="6914" b="9446"/>
          <a:stretch/>
        </p:blipFill>
        <p:spPr bwMode="auto">
          <a:xfrm>
            <a:off x="2180981" y="1899139"/>
            <a:ext cx="8074367" cy="419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14129" y="5890647"/>
            <a:ext cx="609600" cy="609600"/>
          </a:xfrm>
          <a:prstGeom prst="rect">
            <a:avLst/>
          </a:prstGeom>
        </p:spPr>
      </p:pic>
    </p:spTree>
    <p:extLst>
      <p:ext uri="{BB962C8B-B14F-4D97-AF65-F5344CB8AC3E}">
        <p14:creationId xmlns:p14="http://schemas.microsoft.com/office/powerpoint/2010/main" val="6530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28601"/>
            <a:ext cx="10018713" cy="1203959"/>
          </a:xfrm>
        </p:spPr>
        <p:txBody>
          <a:bodyPr/>
          <a:lstStyle/>
          <a:p>
            <a:r>
              <a:rPr lang="en-US" b="1" dirty="0">
                <a:solidFill>
                  <a:srgbClr val="002060"/>
                </a:solidFill>
                <a:latin typeface="Arial Rounded MT Bold" panose="020F0704030504030204" pitchFamily="34" charset="0"/>
              </a:rPr>
              <a:t>Step 5: Select  Your Elective Choices</a:t>
            </a:r>
            <a:endParaRPr lang="en-US" dirty="0"/>
          </a:p>
        </p:txBody>
      </p:sp>
      <p:pic>
        <p:nvPicPr>
          <p:cNvPr id="4" name="Content Placeholder 3"/>
          <p:cNvPicPr>
            <a:picLocks noGrp="1" noChangeAspect="1"/>
          </p:cNvPicPr>
          <p:nvPr>
            <p:ph idx="1"/>
          </p:nvPr>
        </p:nvPicPr>
        <p:blipFill>
          <a:blip r:embed="rId4"/>
          <a:stretch>
            <a:fillRect/>
          </a:stretch>
        </p:blipFill>
        <p:spPr>
          <a:xfrm>
            <a:off x="2216257" y="1224225"/>
            <a:ext cx="7539925" cy="507583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0366" y="5882898"/>
            <a:ext cx="609600" cy="609600"/>
          </a:xfrm>
          <a:prstGeom prst="rect">
            <a:avLst/>
          </a:prstGeom>
        </p:spPr>
      </p:pic>
    </p:spTree>
    <p:extLst>
      <p:ext uri="{BB962C8B-B14F-4D97-AF65-F5344CB8AC3E}">
        <p14:creationId xmlns:p14="http://schemas.microsoft.com/office/powerpoint/2010/main" val="1525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6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271" y="0"/>
            <a:ext cx="10018713" cy="1752599"/>
          </a:xfrm>
        </p:spPr>
        <p:txBody>
          <a:bodyPr/>
          <a:lstStyle/>
          <a:p>
            <a:r>
              <a:rPr lang="en-US" b="1" dirty="0">
                <a:solidFill>
                  <a:srgbClr val="002060"/>
                </a:solidFill>
                <a:latin typeface="Arial Rounded MT Bold" panose="020F0704030504030204" pitchFamily="34" charset="0"/>
              </a:rPr>
              <a:t>Step 5: Select  Your Elective Choices Cont'd</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4384" y="5627176"/>
            <a:ext cx="609600" cy="609600"/>
          </a:xfrm>
          <a:prstGeom prst="rect">
            <a:avLst/>
          </a:prstGeom>
        </p:spPr>
      </p:pic>
      <p:pic>
        <p:nvPicPr>
          <p:cNvPr id="4" name="Picture 3">
            <a:extLst>
              <a:ext uri="{FF2B5EF4-FFF2-40B4-BE49-F238E27FC236}">
                <a16:creationId xmlns:a16="http://schemas.microsoft.com/office/drawing/2014/main" id="{0B1325CF-A72C-4361-A991-162AA2693FF4}"/>
              </a:ext>
            </a:extLst>
          </p:cNvPr>
          <p:cNvPicPr>
            <a:picLocks noChangeAspect="1"/>
          </p:cNvPicPr>
          <p:nvPr/>
        </p:nvPicPr>
        <p:blipFill>
          <a:blip r:embed="rId5"/>
          <a:stretch>
            <a:fillRect/>
          </a:stretch>
        </p:blipFill>
        <p:spPr>
          <a:xfrm>
            <a:off x="3866827" y="1520124"/>
            <a:ext cx="5703376" cy="5268134"/>
          </a:xfrm>
          <a:prstGeom prst="rect">
            <a:avLst/>
          </a:prstGeom>
        </p:spPr>
      </p:pic>
    </p:spTree>
    <p:extLst>
      <p:ext uri="{BB962C8B-B14F-4D97-AF65-F5344CB8AC3E}">
        <p14:creationId xmlns:p14="http://schemas.microsoft.com/office/powerpoint/2010/main" val="12664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2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1100</TotalTime>
  <Words>511</Words>
  <Application>Microsoft Office PowerPoint</Application>
  <PresentationFormat>Widescreen</PresentationFormat>
  <Paragraphs>45</Paragraphs>
  <Slides>13</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Arial Rounded MT Bold</vt:lpstr>
      <vt:lpstr>Corbel</vt:lpstr>
      <vt:lpstr>Parallax</vt:lpstr>
      <vt:lpstr>Electives Request Process for Incoming  7th Graders</vt:lpstr>
      <vt:lpstr>Step 1: Course Guide  </vt:lpstr>
      <vt:lpstr>Course Descriptions- Core Classes </vt:lpstr>
      <vt:lpstr>Course Descriptions- Electives</vt:lpstr>
      <vt:lpstr>Step 2: Access the Registration Form </vt:lpstr>
      <vt:lpstr>Step 3: Read Important Information  Including Due Date</vt:lpstr>
      <vt:lpstr>Step 4: Enter Your Information</vt:lpstr>
      <vt:lpstr>Step 5: Select  Your Elective Choices</vt:lpstr>
      <vt:lpstr>Step 5: Select  Your Elective Choices Cont'd</vt:lpstr>
      <vt:lpstr>Step 6: When you are done selecting your choices, hit submit</vt:lpstr>
      <vt:lpstr>FAQ’s</vt:lpstr>
      <vt:lpstr>FAQ</vt:lpstr>
      <vt:lpstr>Questions????</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registration process for incoming 7th and 8th grade</dc:title>
  <dc:creator>Davila, Somaliz M.</dc:creator>
  <cp:lastModifiedBy>Davila, Somaliz M.</cp:lastModifiedBy>
  <cp:revision>71</cp:revision>
  <dcterms:created xsi:type="dcterms:W3CDTF">2016-01-26T15:22:58Z</dcterms:created>
  <dcterms:modified xsi:type="dcterms:W3CDTF">2022-01-19T20:39:35Z</dcterms:modified>
</cp:coreProperties>
</file>